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D9A80-B3BE-4A07-A177-E0A1ACCFB60B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93734-EF22-4DA4-A87A-23745D39B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53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431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401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18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4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1978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54" y="188640"/>
            <a:ext cx="8072846" cy="864096"/>
          </a:xfrm>
        </p:spPr>
        <p:txBody>
          <a:bodyPr/>
          <a:lstStyle/>
          <a:p>
            <a:pPr algn="l"/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Sector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Trust Fund</a:t>
            </a: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SOCIAL MARKETING </a:t>
            </a: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980729"/>
            <a:ext cx="7901396" cy="45971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457200" indent="-457200">
              <a:buNone/>
            </a:pPr>
            <a:endParaRPr lang="nl-NL" sz="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nl-NL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Concept Development</a:t>
            </a:r>
            <a:endParaRPr lang="nl-NL" sz="1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568561"/>
              </p:ext>
            </p:extLst>
          </p:nvPr>
        </p:nvGraphicFramePr>
        <p:xfrm>
          <a:off x="442504" y="4653136"/>
          <a:ext cx="82442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4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4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1" dirty="0" smtClean="0"/>
                        <a:t>people, place, product, price, participation, promotion, policy, programs, positioning, partnerships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dirty="0" smtClean="0">
                          <a:solidFill>
                            <a:srgbClr val="FFC000"/>
                          </a:solidFill>
                        </a:rPr>
                        <a:t> poo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baseline="0" dirty="0" smtClean="0">
                          <a:solidFill>
                            <a:srgbClr val="FFC000"/>
                          </a:solidFill>
                        </a:rPr>
                        <a:t> pee</a:t>
                      </a:r>
                      <a:endParaRPr lang="nl-NL" sz="2000" i="1" dirty="0" smtClean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0199" y="1591405"/>
            <a:ext cx="4446216" cy="288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3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16" y="0"/>
            <a:ext cx="8059783" cy="8367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UBSUP Social Marketing:  </a:t>
            </a:r>
            <a:r>
              <a:rPr lang="nl-NL" sz="2800" b="1" dirty="0" smtClean="0">
                <a:solidFill>
                  <a:srgbClr val="C00000"/>
                </a:solidFill>
              </a:rPr>
              <a:t>Concept development 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2" y="836713"/>
            <a:ext cx="7846153" cy="4924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rgbClr val="C00000"/>
                </a:solidFill>
              </a:rPr>
              <a:t>What is social marketing? </a:t>
            </a:r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None/>
            </a:pPr>
            <a:r>
              <a:rPr lang="en-US" sz="2000" i="1" dirty="0" smtClean="0"/>
              <a:t>      “</a:t>
            </a:r>
            <a:r>
              <a:rPr lang="en-US" sz="2000" dirty="0" smtClean="0"/>
              <a:t>Social Marketing is the process of influencing human behavior on a large scale, using marketing principles for the purpose of societal benefit rather than commercial profit.”</a:t>
            </a:r>
            <a:r>
              <a:rPr lang="en-US" sz="2000" i="1" dirty="0"/>
              <a:t> </a:t>
            </a:r>
            <a:r>
              <a:rPr lang="en-US" sz="2000" i="1" dirty="0" smtClean="0"/>
              <a:t>(Pamela Mae, 2001)</a:t>
            </a:r>
          </a:p>
          <a:p>
            <a:pPr marL="457200" indent="-457200" algn="just">
              <a:buNone/>
            </a:pPr>
            <a:endParaRPr lang="en-US" sz="800" dirty="0" smtClean="0"/>
          </a:p>
          <a:p>
            <a:pPr marL="457200" indent="-457200" algn="just"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en-GB" sz="2000" dirty="0" smtClean="0"/>
              <a:t>“</a:t>
            </a:r>
            <a:r>
              <a:rPr lang="en-GB" sz="2000" dirty="0"/>
              <a:t>The design, implementation and control of programs aimed at increasing the acceptability of a social idea, or practice in one or more groups of target adopters.” </a:t>
            </a:r>
            <a:r>
              <a:rPr lang="de-DE" sz="2000" dirty="0"/>
              <a:t>(</a:t>
            </a:r>
            <a:r>
              <a:rPr lang="de-DE" sz="2000" i="1" dirty="0"/>
              <a:t>Kotler and Zaltman, 1971</a:t>
            </a:r>
            <a:r>
              <a:rPr lang="de-DE" sz="2000" dirty="0"/>
              <a:t>). </a:t>
            </a:r>
            <a:endParaRPr lang="nl-NL" sz="2000" dirty="0"/>
          </a:p>
          <a:p>
            <a:pPr marL="457200" indent="-457200" algn="just">
              <a:buNone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19138" indent="-719138" algn="just">
              <a:buNone/>
            </a:pPr>
            <a:r>
              <a:rPr lang="en-US" sz="2000" u="sng" dirty="0" smtClean="0">
                <a:solidFill>
                  <a:srgbClr val="C00000"/>
                </a:solidFill>
              </a:rPr>
              <a:t>Note</a:t>
            </a:r>
            <a:r>
              <a:rPr lang="en-US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Social marketing programmes use data provided by the target audience to set promotional objectives</a:t>
            </a:r>
            <a:endParaRPr lang="nl-NL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None/>
            </a:pPr>
            <a:r>
              <a:rPr lang="nl-NL" sz="2000" i="1" dirty="0" smtClean="0">
                <a:solidFill>
                  <a:srgbClr val="C00000"/>
                </a:solidFill>
              </a:rPr>
              <a:t>     </a:t>
            </a:r>
          </a:p>
          <a:p>
            <a:pPr marL="457200" indent="-457200">
              <a:buNone/>
            </a:pPr>
            <a:r>
              <a:rPr lang="nl-NL" sz="2000" i="1" dirty="0" smtClean="0">
                <a:solidFill>
                  <a:srgbClr val="C00000"/>
                </a:solidFill>
              </a:rPr>
              <a:t> </a:t>
            </a:r>
            <a:r>
              <a:rPr lang="nl-NL" sz="2000" i="1" u="sng" dirty="0" smtClean="0">
                <a:solidFill>
                  <a:srgbClr val="C00000"/>
                </a:solidFill>
              </a:rPr>
              <a:t>The “Ps” of social marketing</a:t>
            </a:r>
            <a:r>
              <a:rPr lang="nl-NL" sz="2000" i="1" dirty="0">
                <a:solidFill>
                  <a:srgbClr val="C00000"/>
                </a:solidFill>
              </a:rPr>
              <a:t> </a:t>
            </a:r>
            <a:r>
              <a:rPr lang="nl-NL" sz="2000" i="1" dirty="0" smtClean="0">
                <a:solidFill>
                  <a:srgbClr val="C00000"/>
                </a:solidFill>
              </a:rPr>
              <a:t>        people, place, product, price, participation, promotion, policy, programs, positioning, partnerships, pee (?), poo (?)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452435" y="4869026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90" y="0"/>
            <a:ext cx="8085909" cy="8367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UBSUP Social Marketing:  </a:t>
            </a:r>
            <a:r>
              <a:rPr lang="nl-NL" sz="2800" b="1" dirty="0" smtClean="0">
                <a:solidFill>
                  <a:srgbClr val="C00000"/>
                </a:solidFill>
              </a:rPr>
              <a:t>Concept development 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90" y="731520"/>
            <a:ext cx="7715526" cy="5217759"/>
          </a:xfrm>
        </p:spPr>
        <p:txBody>
          <a:bodyPr/>
          <a:lstStyle/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200" dirty="0" smtClean="0">
                <a:solidFill>
                  <a:srgbClr val="C00000"/>
                </a:solidFill>
              </a:rPr>
              <a:t>Why Social MARKETING of better sanitation?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Although toilets are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incentivised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(Post Construction Incentive is offered), they will be </a:t>
            </a:r>
            <a:r>
              <a:rPr lang="en-GB" sz="2000" b="1" dirty="0" smtClean="0">
                <a:solidFill>
                  <a:srgbClr val="C00000"/>
                </a:solidFill>
              </a:rPr>
              <a:t>sold</a:t>
            </a:r>
            <a:r>
              <a:rPr lang="en-GB" sz="2000" dirty="0" smtClean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to landlords, landladies and householders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UBSUP is a </a:t>
            </a:r>
            <a:r>
              <a:rPr lang="en-GB" sz="2000" dirty="0" smtClean="0">
                <a:solidFill>
                  <a:srgbClr val="C00000"/>
                </a:solidFill>
              </a:rPr>
              <a:t>demand-driven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programme!!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Social marketing aims to increase demand for better (SafiSan) toilets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There are different kinds of SafiSan toilets, people should get to know the differences between the toilets in (</a:t>
            </a:r>
            <a:r>
              <a:rPr lang="en-GB" sz="2000" i="1" dirty="0" smtClean="0">
                <a:solidFill>
                  <a:schemeClr val="accent1">
                    <a:lumMod val="50000"/>
                  </a:schemeClr>
                </a:solidFill>
              </a:rPr>
              <a:t>price, materials, etc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.)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Sanitation is not always a priority of landlords and their tenants. This means that </a:t>
            </a:r>
            <a:r>
              <a:rPr lang="en-GB" sz="2000" dirty="0" smtClean="0">
                <a:solidFill>
                  <a:srgbClr val="C00000"/>
                </a:solidFill>
              </a:rPr>
              <a:t>awareness creation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is part of social marketing </a:t>
            </a:r>
          </a:p>
          <a:p>
            <a:pPr algn="just">
              <a:spcAft>
                <a:spcPts val="600"/>
              </a:spcAft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People should know the risks related to poor sanitation and the importance of emptying, transport and treatment (the sanitation value chain); once more “awareness creation”</a:t>
            </a:r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8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16632"/>
            <a:ext cx="8046720" cy="864096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chemeClr val="accent1">
                    <a:lumMod val="50000"/>
                  </a:schemeClr>
                </a:solidFill>
              </a:rPr>
              <a:t>UBSUP Social Marketing:  </a:t>
            </a:r>
            <a:r>
              <a:rPr lang="nl-NL" sz="2800" b="1" dirty="0">
                <a:solidFill>
                  <a:srgbClr val="C00000"/>
                </a:solidFill>
              </a:rPr>
              <a:t>Concept </a:t>
            </a:r>
            <a:r>
              <a:rPr lang="nl-NL" sz="2800" b="1" dirty="0" smtClean="0">
                <a:solidFill>
                  <a:srgbClr val="C00000"/>
                </a:solidFill>
              </a:rPr>
              <a:t>development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857403"/>
          </a:xfrm>
        </p:spPr>
        <p:txBody>
          <a:bodyPr/>
          <a:lstStyle/>
          <a:p>
            <a:pPr marL="11113" indent="-11113" algn="just">
              <a:buNone/>
            </a:pPr>
            <a:r>
              <a:rPr lang="nl-NL" sz="2000" dirty="0" smtClean="0"/>
              <a:t>The developement of UBSUP’s  social marketing objectives, concept &amp; tools was  guided by: </a:t>
            </a:r>
          </a:p>
          <a:p>
            <a:pPr marL="457200" indent="-457200" algn="just"/>
            <a:r>
              <a:rPr lang="nl-NL" sz="2000" dirty="0" smtClean="0"/>
              <a:t>An </a:t>
            </a:r>
            <a:r>
              <a:rPr lang="en-GB" sz="2000" dirty="0" smtClean="0"/>
              <a:t>in-depth</a:t>
            </a:r>
            <a:r>
              <a:rPr lang="nl-NL" sz="2000" dirty="0" smtClean="0"/>
              <a:t> </a:t>
            </a:r>
            <a:r>
              <a:rPr lang="nl-NL" sz="2000" u="sng" dirty="0" smtClean="0"/>
              <a:t>qualitative</a:t>
            </a:r>
            <a:r>
              <a:rPr lang="nl-NL" sz="2000" dirty="0" smtClean="0"/>
              <a:t> study in 5 towns </a:t>
            </a:r>
          </a:p>
          <a:p>
            <a:pPr marL="457200" indent="-457200" algn="just"/>
            <a:r>
              <a:rPr lang="nl-NL" sz="2000" dirty="0" smtClean="0"/>
              <a:t>A </a:t>
            </a:r>
            <a:r>
              <a:rPr lang="nl-NL" sz="2000" u="sng" dirty="0" smtClean="0"/>
              <a:t>quantitative</a:t>
            </a:r>
            <a:r>
              <a:rPr lang="nl-NL" sz="2000" dirty="0" smtClean="0"/>
              <a:t> study in 11 towns </a:t>
            </a:r>
          </a:p>
          <a:p>
            <a:pPr marL="457200" indent="-457200" algn="just"/>
            <a:r>
              <a:rPr lang="nl-NL" sz="2000" dirty="0" smtClean="0"/>
              <a:t>MajiData</a:t>
            </a:r>
            <a:endParaRPr lang="nl-NL" sz="2000" dirty="0"/>
          </a:p>
          <a:p>
            <a:pPr marL="0" indent="0" algn="just">
              <a:buNone/>
            </a:pPr>
            <a:endParaRPr lang="nl-NL" sz="900" dirty="0" smtClean="0"/>
          </a:p>
          <a:p>
            <a:pPr marL="0" indent="0" algn="just">
              <a:buNone/>
            </a:pPr>
            <a:r>
              <a:rPr lang="nl-NL" sz="2000" dirty="0" smtClean="0"/>
              <a:t>These studies:</a:t>
            </a:r>
          </a:p>
          <a:p>
            <a:pPr marL="449263" lvl="1" indent="-342900" algn="just"/>
            <a:r>
              <a:rPr lang="nl-NL" sz="2000" dirty="0">
                <a:solidFill>
                  <a:srgbClr val="C00000"/>
                </a:solidFill>
              </a:rPr>
              <a:t>G</a:t>
            </a:r>
            <a:r>
              <a:rPr lang="nl-NL" sz="2000" dirty="0" smtClean="0">
                <a:solidFill>
                  <a:srgbClr val="C00000"/>
                </a:solidFill>
              </a:rPr>
              <a:t>ave us key </a:t>
            </a:r>
            <a:r>
              <a:rPr lang="en-US" sz="2000" dirty="0" smtClean="0">
                <a:solidFill>
                  <a:srgbClr val="C00000"/>
                </a:solidFill>
              </a:rPr>
              <a:t>information on what residents </a:t>
            </a:r>
            <a:r>
              <a:rPr lang="en-US" sz="2000" u="sng" dirty="0" smtClean="0">
                <a:solidFill>
                  <a:srgbClr val="C00000"/>
                </a:solidFill>
              </a:rPr>
              <a:t>know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en-US" sz="2000" u="sng" dirty="0" smtClean="0">
                <a:solidFill>
                  <a:srgbClr val="C00000"/>
                </a:solidFill>
              </a:rPr>
              <a:t>believe in</a:t>
            </a:r>
            <a:r>
              <a:rPr lang="en-US" sz="2000" dirty="0" smtClean="0">
                <a:solidFill>
                  <a:srgbClr val="C00000"/>
                </a:solidFill>
              </a:rPr>
              <a:t>, </a:t>
            </a:r>
            <a:r>
              <a:rPr lang="en-US" sz="2000" u="sng" dirty="0" smtClean="0">
                <a:solidFill>
                  <a:srgbClr val="C00000"/>
                </a:solidFill>
              </a:rPr>
              <a:t>do</a:t>
            </a:r>
            <a:r>
              <a:rPr lang="en-US" sz="2000" dirty="0" smtClean="0">
                <a:solidFill>
                  <a:srgbClr val="C00000"/>
                </a:solidFill>
              </a:rPr>
              <a:t> and </a:t>
            </a:r>
            <a:r>
              <a:rPr lang="en-US" sz="2000" u="sng" dirty="0" smtClean="0">
                <a:solidFill>
                  <a:srgbClr val="C00000"/>
                </a:solidFill>
              </a:rPr>
              <a:t>want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</a:p>
          <a:p>
            <a:pPr marL="449263" lvl="1" indent="-342900" algn="just"/>
            <a:r>
              <a:rPr lang="en-US" sz="2000" dirty="0" smtClean="0">
                <a:solidFill>
                  <a:srgbClr val="C00000"/>
                </a:solidFill>
              </a:rPr>
              <a:t>Enabled us to identify and focus on specific target groups/categories</a:t>
            </a:r>
          </a:p>
          <a:p>
            <a:pPr marL="449263" lvl="1" indent="-342900" algn="just"/>
            <a:r>
              <a:rPr lang="en-US" sz="2000" dirty="0" smtClean="0">
                <a:solidFill>
                  <a:srgbClr val="C00000"/>
                </a:solidFill>
              </a:rPr>
              <a:t>Allowed us to identify the right media &amp; develop messages that suit target audiences</a:t>
            </a:r>
          </a:p>
          <a:p>
            <a:pPr marL="449263" lvl="1" indent="-342900" algn="just"/>
            <a:r>
              <a:rPr lang="en-US" sz="2000" dirty="0" smtClean="0">
                <a:solidFill>
                  <a:srgbClr val="C00000"/>
                </a:solidFill>
              </a:rPr>
              <a:t>Helped us to prepare appropriate, attractive &amp; motivating messages</a:t>
            </a:r>
            <a:endParaRPr lang="en-GB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3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4357" y="1000125"/>
            <a:ext cx="7005267" cy="459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4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393</Words>
  <Application>Microsoft Office PowerPoint</Application>
  <PresentationFormat>On-screen Show (4:3)</PresentationFormat>
  <Paragraphs>51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Papyrus</vt:lpstr>
      <vt:lpstr>Office Theme</vt:lpstr>
      <vt:lpstr>Water Sector Trust Fund SOCIAL MARKETING </vt:lpstr>
      <vt:lpstr>UBSUP Social Marketing:  Concept development </vt:lpstr>
      <vt:lpstr>UBSUP Social Marketing:  Concept development </vt:lpstr>
      <vt:lpstr>UBSUP Social Marketing:  Concept development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11</cp:revision>
  <dcterms:created xsi:type="dcterms:W3CDTF">2017-07-24T09:02:33Z</dcterms:created>
  <dcterms:modified xsi:type="dcterms:W3CDTF">2017-08-03T07:11:25Z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142697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